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3" r:id="rId8"/>
    <p:sldId id="262" r:id="rId9"/>
    <p:sldId id="261" r:id="rId10"/>
    <p:sldId id="271" r:id="rId11"/>
    <p:sldId id="260" r:id="rId12"/>
    <p:sldId id="273" r:id="rId13"/>
    <p:sldId id="274" r:id="rId14"/>
    <p:sldId id="275" r:id="rId15"/>
    <p:sldId id="276" r:id="rId16"/>
    <p:sldId id="269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8" r:id="rId26"/>
    <p:sldId id="26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94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57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930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8150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197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515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83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23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92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1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73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89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3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69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43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83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34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911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vatanplus.com/detail/resource-3974327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E85EB-48BE-4D4C-AF6F-309597C3B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Космический аппарат</a:t>
            </a:r>
            <a:br>
              <a:rPr lang="ru-RU" dirty="0"/>
            </a:br>
            <a:r>
              <a:rPr lang="ru-RU" dirty="0"/>
              <a:t>«Вега»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00F70D-79A0-41EC-A06B-D490D1BC9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777427"/>
            <a:ext cx="6400800" cy="1947333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Команда: КосМАИческие стрижи</a:t>
            </a:r>
          </a:p>
          <a:p>
            <a:r>
              <a:rPr lang="ru-RU" dirty="0">
                <a:solidFill>
                  <a:schemeClr val="tx1"/>
                </a:solidFill>
              </a:rPr>
              <a:t>Группа: М8О-103БВ-24</a:t>
            </a:r>
          </a:p>
        </p:txBody>
      </p:sp>
    </p:spTree>
    <p:extLst>
      <p:ext uri="{BB962C8B-B14F-4D97-AF65-F5344CB8AC3E}">
        <p14:creationId xmlns:p14="http://schemas.microsoft.com/office/powerpoint/2010/main" val="69056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6AC266-DAF2-4E72-96BE-6AFC6D325C0B}"/>
              </a:ext>
            </a:extLst>
          </p:cNvPr>
          <p:cNvSpPr/>
          <p:nvPr/>
        </p:nvSpPr>
        <p:spPr>
          <a:xfrm>
            <a:off x="1324501" y="84666"/>
            <a:ext cx="954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Программная реализация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AD06D5-2FE7-4E6B-9B20-A1C31AAD160A}"/>
              </a:ext>
            </a:extLst>
          </p:cNvPr>
          <p:cNvSpPr/>
          <p:nvPr/>
        </p:nvSpPr>
        <p:spPr>
          <a:xfrm>
            <a:off x="95605" y="1142999"/>
            <a:ext cx="10771893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При написании кода для сбора и обработки данных был использован язык программирования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 следующие модули: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KRPC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Matplotlib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SciPy</a:t>
            </a:r>
          </a:p>
          <a:p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Были написаны 3 основные программы: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Автопилот-сборщик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Программа, просчитывающая математическую модель и записывает данные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Программа, анализирующая полученные данные и строящая графики.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7DD21D-45BC-4E65-82E3-09FCAC2C2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1600200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0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6F7155-C1CF-498D-87BF-FE6342D04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1" y="2310452"/>
            <a:ext cx="5604932" cy="315149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283111" y="1396052"/>
            <a:ext cx="55467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1: Вход в атмосферу Евы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33069" y="1169628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2: Нагревание аппарата, быстрое торможение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C3D46D-A2B5-4851-BE17-308E4E11D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069" y="2306231"/>
            <a:ext cx="5604932" cy="31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1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0" y="1292738"/>
            <a:ext cx="585893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3: Аппарат перестаёт нагреваться, свободное падение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33069" y="1169628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4: Открытие первого парашюта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BD31FD-4120-4DA1-9E6A-0D34B5C01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69" y="2310452"/>
            <a:ext cx="5615339" cy="31514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C08070-7375-4E17-983E-00E0F943C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92" y="2310452"/>
            <a:ext cx="5610452" cy="31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7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127648" y="1428391"/>
            <a:ext cx="58589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5: Открытие второго парашюта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33069" y="1169628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6: Открытие третьего парашюта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7CE8D9-CE7C-4544-8CCE-245115DD9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69" y="2310452"/>
            <a:ext cx="5604932" cy="315149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7CF572-D77A-4DA5-BD79-0B7D1D1BF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10451"/>
            <a:ext cx="5604932" cy="31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3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104620" y="1257494"/>
            <a:ext cx="585893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7: Отцепление второго парашюта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84558" y="1195940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</a:t>
            </a: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Открытие четвёртого парашюта (3 штуки)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A59C61-7FCB-4584-91EF-15B8F733B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67" y="2310452"/>
            <a:ext cx="5649693" cy="31766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95B029-31A0-46B0-A9F8-D7D01EFDE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41" y="2310452"/>
            <a:ext cx="5649693" cy="31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9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3166534" y="1325226"/>
            <a:ext cx="58589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9: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Приземление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F72769-C22A-4363-A014-44795DCC1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084" y="2227231"/>
            <a:ext cx="7217832" cy="40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0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6452802" y="1529726"/>
            <a:ext cx="5341266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</a:p>
          <a:p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3.1504*10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 </a:t>
            </a:r>
            <a:r>
              <a:rPr lang="ru-RU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Атм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0.4715 </a:t>
            </a:r>
            <a:r>
              <a:rPr lang="ru-RU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Атм</a:t>
            </a:r>
            <a:endParaRPr lang="ru-RU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0.1842 </a:t>
            </a:r>
            <a:r>
              <a:rPr lang="ru-RU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Атм</a:t>
            </a:r>
            <a:endParaRPr lang="ru-RU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0.0662%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3723%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348%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479374-7B25-40E3-9590-292532AF7F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4" t="7079"/>
          <a:stretch/>
        </p:blipFill>
        <p:spPr>
          <a:xfrm>
            <a:off x="247136" y="1539443"/>
            <a:ext cx="6205665" cy="49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5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6759404" y="1361883"/>
            <a:ext cx="5432596" cy="27392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0.0862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9065м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2825м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0.0001%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59,22%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18.74%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A9EA92-F966-439E-B884-D3672ABAD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043"/>
            <a:ext cx="6759405" cy="55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89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6814418" y="1992268"/>
            <a:ext cx="5377581" cy="27392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0.0690м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1702м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570м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0.00026%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66.57%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1.6908%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C31836-93E9-4B60-8463-43DCC2CAB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t="8209" r="7922" b="5439"/>
          <a:stretch/>
        </p:blipFill>
        <p:spPr>
          <a:xfrm>
            <a:off x="0" y="1992268"/>
            <a:ext cx="6814419" cy="39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140360" y="1657099"/>
            <a:ext cx="5051639" cy="36625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2м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77368м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47668м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6.85*10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4.3915%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2.7993%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A50DCC-7621-42EA-A504-EA85C2A7F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" t="7018" r="7791" b="5088"/>
          <a:stretch/>
        </p:blipFill>
        <p:spPr>
          <a:xfrm>
            <a:off x="0" y="1657099"/>
            <a:ext cx="7140361" cy="425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0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9ADD35-F9AD-4938-AEAE-9A02BAE0D9CB}"/>
              </a:ext>
            </a:extLst>
          </p:cNvPr>
          <p:cNvSpPr/>
          <p:nvPr/>
        </p:nvSpPr>
        <p:spPr>
          <a:xfrm>
            <a:off x="3024486" y="195259"/>
            <a:ext cx="6143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Состав Команды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CD2D0A-1D59-4009-B7BD-FC643DEBB8F3}"/>
              </a:ext>
            </a:extLst>
          </p:cNvPr>
          <p:cNvSpPr/>
          <p:nvPr/>
        </p:nvSpPr>
        <p:spPr>
          <a:xfrm>
            <a:off x="274248" y="1318770"/>
            <a:ext cx="11404405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Пятницкий Артём – тимлид, разработка мат. и физ. модели  </a:t>
            </a:r>
          </a:p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Цицкиев Дени – физик, помощь с разработкой мат. модели</a:t>
            </a:r>
          </a:p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Рубан Кирилл - программист</a:t>
            </a:r>
          </a:p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Демидов Георгий – программист, составление отчёта</a:t>
            </a:r>
          </a:p>
        </p:txBody>
      </p:sp>
    </p:spTree>
    <p:extLst>
      <p:ext uri="{BB962C8B-B14F-4D97-AF65-F5344CB8AC3E}">
        <p14:creationId xmlns:p14="http://schemas.microsoft.com/office/powerpoint/2010/main" val="1211376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6906126" y="1492426"/>
            <a:ext cx="4389936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0.3706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12491м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6196м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2.8217*10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0.5031%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0.2557%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EEF0CA-B4B8-454E-AB26-6E3D13ADC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426"/>
            <a:ext cx="6906126" cy="53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0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6906126" y="1492426"/>
            <a:ext cx="4389936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0.3706м</a:t>
            </a:r>
            <a:endParaRPr lang="ru-RU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13879м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5562м</a:t>
            </a:r>
            <a:endParaRPr lang="ru-RU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2.8217*10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0.5642%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0.2322%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6342D-6726-4FC4-A40C-E4E2BDFC0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" y="1492426"/>
            <a:ext cx="6810594" cy="53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555832" y="1361883"/>
            <a:ext cx="4389936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0.0690м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1941м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950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0.00026%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411%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2.84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C6F19A-7A64-413E-8D30-398CFA728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96"/>
            <a:ext cx="7555832" cy="44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1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802064" y="1467853"/>
            <a:ext cx="4389936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1.1817м</a:t>
            </a:r>
            <a:endParaRPr lang="ru-RU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17704м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3711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.8507*10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1.0504%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0.2237%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A0906-EA08-491A-AF3E-93E5D2B27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853"/>
            <a:ext cx="7839378" cy="45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802064" y="1467853"/>
            <a:ext cx="4389936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0.00076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м/с</a:t>
            </a:r>
            <a:endParaRPr lang="ru-RU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420м/с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81 м/с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5.6577*10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-6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147%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B2FC89-1CCC-4369-9EFA-79F2F8020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853"/>
            <a:ext cx="7802064" cy="46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41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6E6AB3-24BF-4857-B934-33C2174AC6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81" t="7154" r="24464" b="11610"/>
          <a:stretch/>
        </p:blipFill>
        <p:spPr>
          <a:xfrm>
            <a:off x="3255433" y="1361883"/>
            <a:ext cx="5681134" cy="51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0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C32153-D31C-442F-A8D0-ECFF5DEB20BA}"/>
              </a:ext>
            </a:extLst>
          </p:cNvPr>
          <p:cNvSpPr/>
          <p:nvPr/>
        </p:nvSpPr>
        <p:spPr>
          <a:xfrm>
            <a:off x="3882092" y="0"/>
            <a:ext cx="44278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Заключение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78CC0C-FF4A-45C4-94EA-21DFE5AC67C4}"/>
              </a:ext>
            </a:extLst>
          </p:cNvPr>
          <p:cNvSpPr/>
          <p:nvPr/>
        </p:nvSpPr>
        <p:spPr>
          <a:xfrm>
            <a:off x="0" y="1290288"/>
            <a:ext cx="1219200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В рамках данного проекта мы изучили движение спускаемого аппарата в атмосфере Венеры (Евы). Мы достигли поставленных задач.</a:t>
            </a:r>
          </a:p>
          <a:p>
            <a:pPr algn="just"/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Анализируя полученные из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и математической модели данные, можем сказать, что графики модели  являются качественной версией графиков из симулятора, но из-за некоторых неучтённых факторов (подъёмная и боковая силы, изменение температуры от высоты и т.д.) и особенностей вычисления погрешностей, данные имеют значительные расхождения.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980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A8938F-79EC-43A2-BC83-CADE9DE8C2B5}"/>
              </a:ext>
            </a:extLst>
          </p:cNvPr>
          <p:cNvSpPr/>
          <p:nvPr/>
        </p:nvSpPr>
        <p:spPr>
          <a:xfrm>
            <a:off x="3522218" y="144379"/>
            <a:ext cx="51475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Цели и задачи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DDF9AF6-1F8F-48F7-9894-AA6A8D07A851}"/>
              </a:ext>
            </a:extLst>
          </p:cNvPr>
          <p:cNvSpPr/>
          <p:nvPr/>
        </p:nvSpPr>
        <p:spPr>
          <a:xfrm>
            <a:off x="80213" y="827078"/>
            <a:ext cx="10459450" cy="63709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Цель проекта:</a:t>
            </a:r>
          </a:p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Изучить движение спускаемого аппарата в атмосфере планеты Венера (Ева).</a:t>
            </a:r>
          </a:p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Задачи проекта: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Найти материалы и данные о миссии «Вега»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Создать математическую и физическую модель полёта космического аппарата.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Создать модель космического аппарата в рамках симулятора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Собрать необходимые данные для анализа движения спускаемого аппарата в атмосферы Венеры(Евы).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Проанализировать данные и сделат</a:t>
            </a: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ь выводы.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Оформить отчёт о проделанной работе.</a:t>
            </a:r>
          </a:p>
          <a:p>
            <a:pPr marL="514350" indent="-514350">
              <a:buFont typeface="+mj-lt"/>
              <a:buAutoNum type="arabicPeriod"/>
            </a:pP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085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6C821E3-BAF6-4F8C-8E7D-6594A8E96989}"/>
              </a:ext>
            </a:extLst>
          </p:cNvPr>
          <p:cNvSpPr/>
          <p:nvPr/>
        </p:nvSpPr>
        <p:spPr>
          <a:xfrm>
            <a:off x="2214969" y="198735"/>
            <a:ext cx="77620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Историческая сводка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AEFD52-FBBC-4F08-855D-619B011AC4BA}"/>
              </a:ext>
            </a:extLst>
          </p:cNvPr>
          <p:cNvSpPr/>
          <p:nvPr/>
        </p:nvSpPr>
        <p:spPr>
          <a:xfrm>
            <a:off x="160866" y="1228397"/>
            <a:ext cx="8314267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Было изготовлено 2 идентичных  корабля: «Вега-1» и «Вега-2», которые взлетели с космодрома Байконур 15 и 21 декабря соответственно</a:t>
            </a: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Их целью было изучение атмосферы и поверхности Венеры и получение снимков кометы Галлея.</a:t>
            </a:r>
          </a:p>
          <a:p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ru-RU" sz="2800" dirty="0"/>
              <a:t>11 и 15 июня спускаемые аппараты доставили на Венеру посадочные аппараты и аэростатные зонды.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E89924-EF4A-46A7-9D02-33AEE387D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33" y="1122065"/>
            <a:ext cx="38100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7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38D8F8-E011-4A9E-9D74-340970D7E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6" y="2886945"/>
            <a:ext cx="4083169" cy="306237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247B61-3DD9-4D24-A0F0-8458AF849E53}"/>
              </a:ext>
            </a:extLst>
          </p:cNvPr>
          <p:cNvSpPr/>
          <p:nvPr/>
        </p:nvSpPr>
        <p:spPr>
          <a:xfrm>
            <a:off x="2035433" y="129245"/>
            <a:ext cx="8121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Космический аппарат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57BD1C-4457-478A-A917-235AADA8A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277" y="2344892"/>
            <a:ext cx="2688312" cy="414648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C55DBFD-D23F-4955-AFA1-BC9BD1DED060}"/>
              </a:ext>
            </a:extLst>
          </p:cNvPr>
          <p:cNvSpPr/>
          <p:nvPr/>
        </p:nvSpPr>
        <p:spPr>
          <a:xfrm>
            <a:off x="5519387" y="1633564"/>
            <a:ext cx="61380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Модель в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0930DB7-7A8D-4C0A-8B6D-271D53D77049}"/>
              </a:ext>
            </a:extLst>
          </p:cNvPr>
          <p:cNvSpPr/>
          <p:nvPr/>
        </p:nvSpPr>
        <p:spPr>
          <a:xfrm>
            <a:off x="-42091" y="1683174"/>
            <a:ext cx="613809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Макет межпланетной станции «Вега»</a:t>
            </a:r>
          </a:p>
        </p:txBody>
      </p:sp>
    </p:spTree>
    <p:extLst>
      <p:ext uri="{BB962C8B-B14F-4D97-AF65-F5344CB8AC3E}">
        <p14:creationId xmlns:p14="http://schemas.microsoft.com/office/powerpoint/2010/main" val="51205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8CBA8A-F536-4401-A542-460BB376F85B}"/>
              </a:ext>
            </a:extLst>
          </p:cNvPr>
          <p:cNvSpPr/>
          <p:nvPr/>
        </p:nvSpPr>
        <p:spPr>
          <a:xfrm>
            <a:off x="1286029" y="379273"/>
            <a:ext cx="96199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План спуска</a:t>
            </a:r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в атмосферу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CE6D83-7B78-4B23-87BC-9D5456978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0" t="12603" r="30200" b="458"/>
          <a:stretch/>
        </p:blipFill>
        <p:spPr>
          <a:xfrm>
            <a:off x="313268" y="1302603"/>
            <a:ext cx="2293562" cy="4558452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4A59EA1-5B3A-4D86-B957-14354FB3D4B2}"/>
              </a:ext>
            </a:extLst>
          </p:cNvPr>
          <p:cNvSpPr/>
          <p:nvPr/>
        </p:nvSpPr>
        <p:spPr>
          <a:xfrm>
            <a:off x="-59503" y="5861055"/>
            <a:ext cx="303910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Исторический спуск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87064B-BF9A-4621-B726-492BE24CEE18}"/>
              </a:ext>
            </a:extLst>
          </p:cNvPr>
          <p:cNvSpPr/>
          <p:nvPr/>
        </p:nvSpPr>
        <p:spPr>
          <a:xfrm>
            <a:off x="3579590" y="1720733"/>
            <a:ext cx="793885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В отличии от реального спуска на Венеру, мы используем 4 этапа, вместо 2: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624A74-B5F6-45E1-AAC9-63494BBB1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275" y="2491416"/>
            <a:ext cx="523948" cy="3515216"/>
          </a:xfrm>
          <a:prstGeom prst="rect">
            <a:avLst/>
          </a:prstGeom>
        </p:spPr>
      </p:pic>
      <p:graphicFrame>
        <p:nvGraphicFramePr>
          <p:cNvPr id="15" name="Таблица 15">
            <a:extLst>
              <a:ext uri="{FF2B5EF4-FFF2-40B4-BE49-F238E27FC236}">
                <a16:creationId xmlns:a16="http://schemas.microsoft.com/office/drawing/2014/main" id="{B0D3C6C7-2981-4FCB-B43C-6CCA2522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64858"/>
              </p:ext>
            </p:extLst>
          </p:nvPr>
        </p:nvGraphicFramePr>
        <p:xfrm>
          <a:off x="3849668" y="2732644"/>
          <a:ext cx="81280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876">
                  <a:extLst>
                    <a:ext uri="{9D8B030D-6E8A-4147-A177-3AD203B41FA5}">
                      <a16:colId xmlns:a16="http://schemas.microsoft.com/office/drawing/2014/main" val="3248288023"/>
                    </a:ext>
                  </a:extLst>
                </a:gridCol>
                <a:gridCol w="5730124">
                  <a:extLst>
                    <a:ext uri="{9D8B030D-6E8A-4147-A177-3AD203B41FA5}">
                      <a16:colId xmlns:a16="http://schemas.microsoft.com/office/drawing/2014/main" val="38382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Высота аппарата над уровнем моря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Стадия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95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5000м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первого парашюта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99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4000м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второго парашюта, сброс верхней крышки с первым парашютом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3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3000м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третьего парашюта, сброс нижней крышки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2500м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Сброс второго парашюта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83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1500м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четвёртого парашюта (3 штуки)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332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62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BF045C-1805-4B30-B044-963871890593}"/>
              </a:ext>
            </a:extLst>
          </p:cNvPr>
          <p:cNvSpPr/>
          <p:nvPr/>
        </p:nvSpPr>
        <p:spPr>
          <a:xfrm>
            <a:off x="3181580" y="0"/>
            <a:ext cx="5828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Физическая модель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D61EAFF-848E-41AA-A66E-0D1D3476A473}"/>
              </a:ext>
            </a:extLst>
          </p:cNvPr>
          <p:cNvSpPr/>
          <p:nvPr/>
        </p:nvSpPr>
        <p:spPr>
          <a:xfrm>
            <a:off x="573196" y="707886"/>
            <a:ext cx="61093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Мы использовали следующие законы: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053F12-9CF8-4533-A4D3-E5A3ADC04D24}"/>
                  </a:ext>
                </a:extLst>
              </p:cNvPr>
              <p:cNvSpPr/>
              <p:nvPr/>
            </p:nvSpPr>
            <p:spPr>
              <a:xfrm>
                <a:off x="573196" y="1028871"/>
                <a:ext cx="141686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053F12-9CF8-4533-A4D3-E5A3ADC04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96" y="1028871"/>
                <a:ext cx="1416863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123C982-DF9A-4C88-A315-865306E2AFDE}"/>
              </a:ext>
            </a:extLst>
          </p:cNvPr>
          <p:cNvSpPr/>
          <p:nvPr/>
        </p:nvSpPr>
        <p:spPr>
          <a:xfrm>
            <a:off x="2201713" y="1253099"/>
            <a:ext cx="32351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Второй закон Ньютона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A738C79-E07F-4A18-8451-DE491E406292}"/>
                  </a:ext>
                </a:extLst>
              </p:cNvPr>
              <p:cNvSpPr/>
              <p:nvPr/>
            </p:nvSpPr>
            <p:spPr>
              <a:xfrm>
                <a:off x="573196" y="1683319"/>
                <a:ext cx="10577126" cy="51078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Где: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 –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масса спускаемого аппарата, меняется в зависимости от стадии.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</a:t>
                </a:r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ускорение спускаемого аппарата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силы, действующие на аппарат, а именно: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𝑔𝑟𝑎𝑣</m:t>
                            </m:r>
                          </m:sub>
                        </m:sSub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𝑔𝑟𝑎𝑣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Гравитационная сила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𝑔𝑟𝑎𝑣</m:t>
                            </m:r>
                          </m:sub>
                        </m:sSub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-</a:t>
                </a:r>
                <a:r>
                  <a:rPr lang="ru-RU" dirty="0"/>
                  <a:t> разложение гравитационного ускорения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8.1717302 * 10</a:t>
                </a:r>
                <a:r>
                  <a:rPr lang="ru-RU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12 </a:t>
                </a:r>
                <a:r>
                  <a:rPr lang="ru-RU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м</a:t>
                </a:r>
                <a:r>
                  <a:rPr lang="ru-RU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r>
                  <a:rPr lang="ru-RU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/с</a:t>
                </a:r>
                <a:r>
                  <a:rPr lang="ru-RU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 </a:t>
                </a:r>
                <a:r>
                  <a:rPr lang="ru-RU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– гравитационный параметр планеты Ева</a:t>
                </a: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ru-RU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sz="2800" i="1">
                                    <a:latin typeface="Cambria Math" panose="02040503050406030204" pitchFamily="18" charset="0"/>
                                  </a:rPr>
                                  <m:t>𝜐</m:t>
                                </m:r>
                              </m:e>
                            </m:acc>
                          </m:e>
                          <m:sup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 Сила аэродинамического сопротивления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коэффициент аэродинамического сопротивления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</a:t>
                </a:r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площадь миделя (наибольшее по площади поперечное сечение аппарата)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плотность атмосферы, меняется по динамическому закону (след. слайд)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𝜐</m:t>
                        </m:r>
                      </m:e>
                    </m:acc>
                  </m:oMath>
                </a14:m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скорость аппарата</a:t>
                </a:r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A738C79-E07F-4A18-8451-DE491E406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96" y="1683319"/>
                <a:ext cx="10577126" cy="5107873"/>
              </a:xfrm>
              <a:prstGeom prst="rect">
                <a:avLst/>
              </a:prstGeom>
              <a:blipFill>
                <a:blip r:embed="rId5"/>
                <a:stretch>
                  <a:fillRect l="-692" t="-835" b="-1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85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BBF60FB-8197-4A5A-A6B6-2B21CBE0B729}"/>
              </a:ext>
            </a:extLst>
          </p:cNvPr>
          <p:cNvSpPr/>
          <p:nvPr/>
        </p:nvSpPr>
        <p:spPr>
          <a:xfrm>
            <a:off x="3181580" y="0"/>
            <a:ext cx="5828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Физическая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88EF584-A26A-4886-9177-BDE264300052}"/>
                  </a:ext>
                </a:extLst>
              </p:cNvPr>
              <p:cNvSpPr/>
              <p:nvPr/>
            </p:nvSpPr>
            <p:spPr>
              <a:xfrm>
                <a:off x="444421" y="923330"/>
                <a:ext cx="2095958" cy="72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𝐸𝑣𝑒</m:t>
                                      </m:r>
                                    </m:sub>
                                  </m:sSub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88EF584-A26A-4886-9177-BDE264300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923330"/>
                <a:ext cx="2095958" cy="7224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47651F-649D-4835-AA17-892295F9E4F1}"/>
              </a:ext>
            </a:extLst>
          </p:cNvPr>
          <p:cNvSpPr/>
          <p:nvPr/>
        </p:nvSpPr>
        <p:spPr>
          <a:xfrm>
            <a:off x="2540379" y="1053718"/>
            <a:ext cx="91678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Закон изменения ускорения свободного падения на Еве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38F4A69-6081-46AB-A4B8-EA35FBD6CA3C}"/>
                  </a:ext>
                </a:extLst>
              </p:cNvPr>
              <p:cNvSpPr/>
              <p:nvPr/>
            </p:nvSpPr>
            <p:spPr>
              <a:xfrm>
                <a:off x="444421" y="3429000"/>
                <a:ext cx="7838556" cy="286232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Где: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ru-RU" sz="2000" dirty="0"/>
                  <a:t>≈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6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.67*10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-11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– гравитационная постоянная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sz="2000" dirty="0"/>
                  <a:t> = </a:t>
                </a:r>
                <a:r>
                  <a:rPr lang="ru-RU" dirty="0"/>
                  <a:t>1.224398 * 10</a:t>
                </a:r>
                <a:r>
                  <a:rPr lang="ru-RU" baseline="30000" dirty="0"/>
                  <a:t>23</a:t>
                </a:r>
                <a:r>
                  <a:rPr lang="ru-RU" sz="2000" dirty="0"/>
                  <a:t>–масса планеты Ева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𝐸𝑣𝑒</m:t>
                        </m:r>
                      </m:sub>
                    </m:sSub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700 000м - радиус планеты Ева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высота, на которой находится аппарат (от уровня моря)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 287.052874 Дж/(кг*м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)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–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удельная газовая постоянная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5 </a:t>
                </a:r>
                <a:r>
                  <a:rPr lang="ru-RU" sz="20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атм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давление на уровне моря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ru-RU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3.8352057 кг/м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7921м – Характеристическая высота</a:t>
                </a:r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38F4A69-6081-46AB-A4B8-EA35FBD6C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3429000"/>
                <a:ext cx="7838556" cy="2862322"/>
              </a:xfrm>
              <a:prstGeom prst="rect">
                <a:avLst/>
              </a:prstGeom>
              <a:blipFill>
                <a:blip r:embed="rId5"/>
                <a:stretch>
                  <a:fillRect l="-933" t="-1706" r="-233" b="-3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C37D94E-CC32-453D-949B-C92CFC351513}"/>
                  </a:ext>
                </a:extLst>
              </p:cNvPr>
              <p:cNvSpPr/>
              <p:nvPr/>
            </p:nvSpPr>
            <p:spPr>
              <a:xfrm>
                <a:off x="444421" y="1642678"/>
                <a:ext cx="1426609" cy="853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pPr/>
                <a:endParaRPr lang="ru-RU" sz="2000" dirty="0"/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C37D94E-CC32-453D-949B-C92CFC351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1642678"/>
                <a:ext cx="1426609" cy="853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C02E3F5-6EF9-4885-BF5D-0A51319D1CE9}"/>
                  </a:ext>
                </a:extLst>
              </p:cNvPr>
              <p:cNvSpPr/>
              <p:nvPr/>
            </p:nvSpPr>
            <p:spPr>
              <a:xfrm>
                <a:off x="444421" y="2309207"/>
                <a:ext cx="1439177" cy="545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C02E3F5-6EF9-4885-BF5D-0A51319D1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2309207"/>
                <a:ext cx="1439177" cy="545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8CFBA3C-9A5E-4AE5-95DA-2FC22787079A}"/>
              </a:ext>
            </a:extLst>
          </p:cNvPr>
          <p:cNvSpPr/>
          <p:nvPr/>
        </p:nvSpPr>
        <p:spPr>
          <a:xfrm>
            <a:off x="2540379" y="1681462"/>
            <a:ext cx="39565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-Плотность атмосферы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5162A5-D662-4816-B7F6-96464CDBEDD8}"/>
              </a:ext>
            </a:extLst>
          </p:cNvPr>
          <p:cNvSpPr/>
          <p:nvPr/>
        </p:nvSpPr>
        <p:spPr>
          <a:xfrm>
            <a:off x="2540379" y="2309207"/>
            <a:ext cx="38523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-Давление атмосферы</a:t>
            </a:r>
          </a:p>
        </p:txBody>
      </p:sp>
    </p:spTree>
    <p:extLst>
      <p:ext uri="{BB962C8B-B14F-4D97-AF65-F5344CB8AC3E}">
        <p14:creationId xmlns:p14="http://schemas.microsoft.com/office/powerpoint/2010/main" val="134221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9340C6-E652-4552-BF68-1AD0AF24E11E}"/>
              </a:ext>
            </a:extLst>
          </p:cNvPr>
          <p:cNvSpPr/>
          <p:nvPr/>
        </p:nvSpPr>
        <p:spPr>
          <a:xfrm>
            <a:off x="1616254" y="0"/>
            <a:ext cx="8959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Математическая модель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278E447-73D7-4378-87AE-87A2AC95BFF3}"/>
                  </a:ext>
                </a:extLst>
              </p:cNvPr>
              <p:cNvSpPr/>
              <p:nvPr/>
            </p:nvSpPr>
            <p:spPr>
              <a:xfrm>
                <a:off x="3551445" y="1886100"/>
                <a:ext cx="1899238" cy="1117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278E447-73D7-4378-87AE-87A2AC95B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445" y="1886100"/>
                <a:ext cx="1899238" cy="1117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0EDB35-4B82-4D12-B7B6-37123FB83A48}"/>
              </a:ext>
            </a:extLst>
          </p:cNvPr>
          <p:cNvSpPr/>
          <p:nvPr/>
        </p:nvSpPr>
        <p:spPr>
          <a:xfrm>
            <a:off x="5423176" y="2112797"/>
            <a:ext cx="83869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&lt;=&gt;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A25D183-8D98-4DC0-91D7-28786F6BE3F9}"/>
                  </a:ext>
                </a:extLst>
              </p:cNvPr>
              <p:cNvSpPr/>
              <p:nvPr/>
            </p:nvSpPr>
            <p:spPr>
              <a:xfrm>
                <a:off x="6261867" y="1038721"/>
                <a:ext cx="2714782" cy="2671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𝜌𝜐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𝜌𝜐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𝜌𝜐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A25D183-8D98-4DC0-91D7-28786F6BE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867" y="1038721"/>
                <a:ext cx="2714782" cy="2671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6269F0D-6C6B-46F1-8A58-3CF51C617735}"/>
              </a:ext>
            </a:extLst>
          </p:cNvPr>
          <p:cNvSpPr/>
          <p:nvPr/>
        </p:nvSpPr>
        <p:spPr>
          <a:xfrm>
            <a:off x="434153" y="3854363"/>
            <a:ext cx="997804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Преобразовав физическую модель, получаем систему уравнений, по которой и производим вычисления. 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38449F9-165C-4FB1-A782-E7CD81A16C01}"/>
                  </a:ext>
                </a:extLst>
              </p:cNvPr>
              <p:cNvSpPr/>
              <p:nvPr/>
            </p:nvSpPr>
            <p:spPr>
              <a:xfrm>
                <a:off x="1811867" y="1968526"/>
                <a:ext cx="896527" cy="811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38449F9-165C-4FB1-A782-E7CD81A16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867" y="1968526"/>
                <a:ext cx="896527" cy="811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796938-926F-4263-AC0B-48A00CCEDA77}"/>
              </a:ext>
            </a:extLst>
          </p:cNvPr>
          <p:cNvSpPr/>
          <p:nvPr/>
        </p:nvSpPr>
        <p:spPr>
          <a:xfrm>
            <a:off x="2708394" y="2112796"/>
            <a:ext cx="83869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&lt;=&gt;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2370374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971</TotalTime>
  <Words>998</Words>
  <Application>Microsoft Office PowerPoint</Application>
  <PresentationFormat>Широкоэкранный</PresentationFormat>
  <Paragraphs>196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Cambria Math</vt:lpstr>
      <vt:lpstr>Century Gothic</vt:lpstr>
      <vt:lpstr>Wingdings 3</vt:lpstr>
      <vt:lpstr>Сектор</vt:lpstr>
      <vt:lpstr>Космический аппарат «Вега»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Космический аппарат «Вега»</dc:title>
  <dc:creator>Deni_TS22@mail.ru</dc:creator>
  <cp:lastModifiedBy>⠀1nePlay ⠀</cp:lastModifiedBy>
  <cp:revision>30</cp:revision>
  <dcterms:created xsi:type="dcterms:W3CDTF">2024-12-22T08:15:19Z</dcterms:created>
  <dcterms:modified xsi:type="dcterms:W3CDTF">2024-12-23T00:40:10Z</dcterms:modified>
</cp:coreProperties>
</file>